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0" r:id="rId4"/>
    <p:sldId id="259" r:id="rId5"/>
    <p:sldId id="269" r:id="rId6"/>
    <p:sldId id="257" r:id="rId7"/>
    <p:sldId id="261" r:id="rId8"/>
    <p:sldId id="271" r:id="rId9"/>
    <p:sldId id="262" r:id="rId10"/>
    <p:sldId id="267" r:id="rId11"/>
    <p:sldId id="263" r:id="rId12"/>
    <p:sldId id="268" r:id="rId13"/>
    <p:sldId id="264" r:id="rId14"/>
    <p:sldId id="265" r:id="rId15"/>
    <p:sldId id="272" r:id="rId16"/>
    <p:sldId id="27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2" d="100"/>
          <a:sy n="112" d="100"/>
        </p:scale>
        <p:origin x="-93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2057A-F4A4-4E5F-8BB0-0D6114147628}" type="datetimeFigureOut">
              <a:rPr lang="fr-FR" smtClean="0"/>
              <a:t>25/10/2012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B9C96-14CC-4DD4-A5B4-8CBDA2B40354}" type="slidenum">
              <a:rPr lang="fr-FR" smtClean="0"/>
              <a:t>‹N°›</a:t>
            </a:fld>
            <a:endParaRPr lang="fr-FR"/>
          </a:p>
        </p:txBody>
      </p:sp>
    </p:spTree>
    <p:extLst>
      <p:ext uri="{BB962C8B-B14F-4D97-AF65-F5344CB8AC3E}">
        <p14:creationId xmlns:p14="http://schemas.microsoft.com/office/powerpoint/2010/main" val="222256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0B9C96-14CC-4DD4-A5B4-8CBDA2B40354}" type="slidenum">
              <a:rPr lang="fr-FR" smtClean="0"/>
              <a:t>2</a:t>
            </a:fld>
            <a:endParaRPr lang="fr-FR"/>
          </a:p>
        </p:txBody>
      </p:sp>
    </p:spTree>
    <p:extLst>
      <p:ext uri="{BB962C8B-B14F-4D97-AF65-F5344CB8AC3E}">
        <p14:creationId xmlns:p14="http://schemas.microsoft.com/office/powerpoint/2010/main" val="188431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1F9DD42-7804-4ED1-B3C4-C857FB6675BE}" type="datetimeFigureOut">
              <a:rPr lang="fr-FR" smtClean="0"/>
              <a:t>25/10/2012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1051836080"/>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F9DD42-7804-4ED1-B3C4-C857FB6675BE}" type="datetimeFigureOut">
              <a:rPr lang="fr-FR" smtClean="0"/>
              <a:t>25/10/2012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2179972898"/>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F9DD42-7804-4ED1-B3C4-C857FB6675BE}" type="datetimeFigureOut">
              <a:rPr lang="fr-FR" smtClean="0"/>
              <a:t>25/10/2012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2648666291"/>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F9DD42-7804-4ED1-B3C4-C857FB6675BE}" type="datetimeFigureOut">
              <a:rPr lang="fr-FR" smtClean="0"/>
              <a:t>25/10/2012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643460495"/>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1F9DD42-7804-4ED1-B3C4-C857FB6675BE}" type="datetimeFigureOut">
              <a:rPr lang="fr-FR" smtClean="0"/>
              <a:t>25/10/2012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1553932157"/>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F9DD42-7804-4ED1-B3C4-C857FB6675BE}" type="datetimeFigureOut">
              <a:rPr lang="fr-FR" smtClean="0"/>
              <a:t>25/10/2012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1663909145"/>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F9DD42-7804-4ED1-B3C4-C857FB6675BE}" type="datetimeFigureOut">
              <a:rPr lang="fr-FR" smtClean="0"/>
              <a:t>25/10/2012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1197895945"/>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1F9DD42-7804-4ED1-B3C4-C857FB6675BE}" type="datetimeFigureOut">
              <a:rPr lang="fr-FR" smtClean="0"/>
              <a:t>25/10/2012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3221680931"/>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F9DD42-7804-4ED1-B3C4-C857FB6675BE}" type="datetimeFigureOut">
              <a:rPr lang="fr-FR" smtClean="0"/>
              <a:t>25/10/2012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1764285026"/>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F9DD42-7804-4ED1-B3C4-C857FB6675BE}" type="datetimeFigureOut">
              <a:rPr lang="fr-FR" smtClean="0"/>
              <a:t>25/10/2012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447150505"/>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F9DD42-7804-4ED1-B3C4-C857FB6675BE}" type="datetimeFigureOut">
              <a:rPr lang="fr-FR" smtClean="0"/>
              <a:t>25/10/2012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24A196-B4EA-4260-8C54-BE9150114B3E}" type="slidenum">
              <a:rPr lang="fr-FR" smtClean="0"/>
              <a:t>‹N°›</a:t>
            </a:fld>
            <a:endParaRPr lang="fr-FR"/>
          </a:p>
        </p:txBody>
      </p:sp>
    </p:spTree>
    <p:extLst>
      <p:ext uri="{BB962C8B-B14F-4D97-AF65-F5344CB8AC3E}">
        <p14:creationId xmlns:p14="http://schemas.microsoft.com/office/powerpoint/2010/main" val="422395585"/>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1" name="camera.wav"/>
          </p:stSnd>
        </p:sndAc>
      </p:transition>
    </mc:Choice>
    <mc:Fallback>
      <p:transition spd="slow" advTm="6073">
        <p:fade/>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9DD42-7804-4ED1-B3C4-C857FB6675BE}" type="datetimeFigureOut">
              <a:rPr lang="fr-FR" smtClean="0"/>
              <a:t>25/10/2012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4A196-B4EA-4260-8C54-BE9150114B3E}" type="slidenum">
              <a:rPr lang="fr-FR" smtClean="0"/>
              <a:t>‹N°›</a:t>
            </a:fld>
            <a:endParaRPr lang="fr-FR"/>
          </a:p>
        </p:txBody>
      </p:sp>
    </p:spTree>
    <p:extLst>
      <p:ext uri="{BB962C8B-B14F-4D97-AF65-F5344CB8AC3E}">
        <p14:creationId xmlns:p14="http://schemas.microsoft.com/office/powerpoint/2010/main" val="953088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6073">
        <p14:prism isContent="1"/>
        <p:sndAc>
          <p:stSnd>
            <p:snd r:embed="rId13" name="camera.wav"/>
          </p:stSnd>
        </p:sndAc>
      </p:transition>
    </mc:Choice>
    <mc:Fallback>
      <p:transition spd="slow" advTm="6073">
        <p:fade/>
        <p:sndAc>
          <p:stSnd>
            <p:snd r:embed="rId13" name="camera.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les-andelys-tennis-de-table.jimdo.co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852936"/>
            <a:ext cx="7772400" cy="1470025"/>
          </a:xfrm>
          <a:scene3d>
            <a:camera prst="orthographicFront">
              <a:rot lat="0" lon="21299999" rev="0"/>
            </a:camera>
            <a:lightRig rig="threePt" dir="t"/>
          </a:scene3d>
        </p:spPr>
        <p:txBody>
          <a:bodyPr>
            <a:sp3d extrusionH="95250" contourW="44450">
              <a:bevelT w="38100" h="38100" prst="relaxedInset"/>
              <a:extrusionClr>
                <a:schemeClr val="accent2">
                  <a:lumMod val="40000"/>
                  <a:lumOff val="60000"/>
                </a:schemeClr>
              </a:extrusionClr>
              <a:contourClr>
                <a:schemeClr val="accent2">
                  <a:lumMod val="75000"/>
                </a:schemeClr>
              </a:contourClr>
            </a:sp3d>
          </a:bodyPr>
          <a:lstStyle/>
          <a:p>
            <a:r>
              <a:rPr lang="fr-FR" dirty="0" smtClean="0">
                <a:ln>
                  <a:gradFill flip="none" rotWithShape="1">
                    <a:gsLst>
                      <a:gs pos="0">
                        <a:schemeClr val="tx1">
                          <a:lumMod val="52000"/>
                          <a:lumOff val="48000"/>
                        </a:schemeClr>
                      </a:gs>
                      <a:gs pos="30000">
                        <a:srgbClr val="66008F"/>
                      </a:gs>
                      <a:gs pos="64999">
                        <a:srgbClr val="BA0066"/>
                      </a:gs>
                      <a:gs pos="89999">
                        <a:srgbClr val="FF0000"/>
                      </a:gs>
                      <a:gs pos="100000">
                        <a:srgbClr val="FF8200"/>
                      </a:gs>
                    </a:gsLst>
                    <a:path path="circle">
                      <a:fillToRect l="100000" t="100000"/>
                    </a:path>
                    <a:tileRect r="-100000" b="-100000"/>
                  </a:gradFill>
                </a:ln>
                <a:effectLst>
                  <a:outerShdw blurRad="60007" dist="310007" dir="7680000" sy="30000" kx="1300200" algn="ctr" rotWithShape="0">
                    <a:prstClr val="black">
                      <a:alpha val="32000"/>
                    </a:prstClr>
                  </a:outerShdw>
                  <a:reflection blurRad="6350" stA="60000" endA="900" endPos="60000" dist="29997" dir="5400000" sy="-100000" algn="bl" rotWithShape="0"/>
                </a:effectLst>
              </a:rPr>
              <a:t>Archives 2011-2012</a:t>
            </a:r>
            <a:endParaRPr lang="fr-FR" dirty="0">
              <a:ln>
                <a:gradFill flip="none" rotWithShape="1">
                  <a:gsLst>
                    <a:gs pos="0">
                      <a:schemeClr val="tx1">
                        <a:lumMod val="52000"/>
                        <a:lumOff val="48000"/>
                      </a:schemeClr>
                    </a:gs>
                    <a:gs pos="30000">
                      <a:srgbClr val="66008F"/>
                    </a:gs>
                    <a:gs pos="64999">
                      <a:srgbClr val="BA0066"/>
                    </a:gs>
                    <a:gs pos="89999">
                      <a:srgbClr val="FF0000"/>
                    </a:gs>
                    <a:gs pos="100000">
                      <a:srgbClr val="FF8200"/>
                    </a:gs>
                  </a:gsLst>
                  <a:path path="circle">
                    <a:fillToRect l="100000" t="100000"/>
                  </a:path>
                  <a:tileRect r="-100000" b="-100000"/>
                </a:gradFill>
              </a:ln>
              <a:effectLst>
                <a:outerShdw blurRad="60007" dist="310007" dir="7680000" sy="30000" kx="1300200" algn="ctr" rotWithShape="0">
                  <a:prstClr val="black">
                    <a:alpha val="32000"/>
                  </a:prstClr>
                </a:outerShdw>
                <a:reflection blurRad="6350" stA="60000" endA="900" endPos="60000" dist="29997" dir="5400000" sy="-100000" algn="bl" rotWithShape="0"/>
              </a:effectLst>
            </a:endParaRPr>
          </a:p>
        </p:txBody>
      </p:sp>
      <p:sp>
        <p:nvSpPr>
          <p:cNvPr id="3" name="Sous-titre 2"/>
          <p:cNvSpPr>
            <a:spLocks noGrp="1"/>
          </p:cNvSpPr>
          <p:nvPr>
            <p:ph type="subTitle" idx="1"/>
          </p:nvPr>
        </p:nvSpPr>
        <p:spPr>
          <a:xfrm>
            <a:off x="1331640" y="620688"/>
            <a:ext cx="6400800" cy="1752600"/>
          </a:xfrm>
        </p:spPr>
        <p:style>
          <a:lnRef idx="1">
            <a:schemeClr val="accent2"/>
          </a:lnRef>
          <a:fillRef idx="3">
            <a:schemeClr val="accent2"/>
          </a:fillRef>
          <a:effectRef idx="2">
            <a:schemeClr val="accent2"/>
          </a:effectRef>
          <a:fontRef idx="minor">
            <a:schemeClr val="lt1"/>
          </a:fontRef>
        </p:style>
        <p:txBody>
          <a:bodyPr anchor="ctr"/>
          <a:lstStyle/>
          <a:p>
            <a:r>
              <a:rPr lang="fr-FR" dirty="0" smtClean="0">
                <a:solidFill>
                  <a:schemeClr val="tx1"/>
                </a:solidFill>
              </a:rPr>
              <a:t>CS Andelys tennis de table</a:t>
            </a:r>
            <a:endParaRPr lang="fr-FR" dirty="0">
              <a:solidFill>
                <a:schemeClr val="tx1"/>
              </a:solidFill>
            </a:endParaRPr>
          </a:p>
        </p:txBody>
      </p:sp>
    </p:spTree>
    <p:extLst>
      <p:ext uri="{BB962C8B-B14F-4D97-AF65-F5344CB8AC3E}">
        <p14:creationId xmlns:p14="http://schemas.microsoft.com/office/powerpoint/2010/main" val="74777384"/>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3"/>
          <p:cNvSpPr txBox="1">
            <a:spLocks/>
          </p:cNvSpPr>
          <p:nvPr/>
        </p:nvSpPr>
        <p:spPr>
          <a:xfrm>
            <a:off x="444078" y="1268760"/>
            <a:ext cx="4038600" cy="4525963"/>
          </a:xfrm>
          <a:prstGeom prst="rect">
            <a:avLst/>
          </a:prstGeom>
          <a:ln cmpd="thickThin">
            <a:solidFill>
              <a:schemeClr val="tx1"/>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mtClean="0"/>
          </a:p>
          <a:p>
            <a:r>
              <a:rPr lang="fr-FR" sz="5600" b="1" smtClean="0"/>
              <a:t>Equipe 3 : </a:t>
            </a:r>
            <a:endParaRPr lang="fr-FR" sz="5600" smtClean="0"/>
          </a:p>
          <a:p>
            <a:r>
              <a:rPr lang="fr-FR" sz="5600" smtClean="0"/>
              <a:t>Composée de 2 jeunes, on visait la montée en Départemental 3, objectif atteint. </a:t>
            </a:r>
          </a:p>
          <a:p>
            <a:r>
              <a:rPr lang="fr-FR" sz="5600" b="1" smtClean="0"/>
              <a:t>Equipe 4 : </a:t>
            </a:r>
            <a:endParaRPr lang="fr-FR" sz="5600" smtClean="0"/>
          </a:p>
          <a:p>
            <a:r>
              <a:rPr lang="fr-FR" sz="5600" smtClean="0"/>
              <a:t>L’engagement de cette équipe a permis de faire jouer des jeunes qui débutent, nos 2 sportifs « Sport Adapté » et des adultes qui débutent. </a:t>
            </a:r>
          </a:p>
          <a:p>
            <a:r>
              <a:rPr lang="fr-FR" sz="5600" b="1" smtClean="0"/>
              <a:t>Equipe jeune en classés 5-6, moins de 18 ans : </a:t>
            </a:r>
            <a:endParaRPr lang="fr-FR" sz="5600" smtClean="0"/>
          </a:p>
          <a:p>
            <a:r>
              <a:rPr lang="fr-FR" sz="5600" smtClean="0"/>
              <a:t>Championne de l’Eure. </a:t>
            </a:r>
          </a:p>
          <a:p>
            <a:r>
              <a:rPr lang="fr-FR" sz="5600" b="1" smtClean="0">
                <a:solidFill>
                  <a:srgbClr val="FF0000"/>
                </a:solidFill>
              </a:rPr>
              <a:t>En critérium</a:t>
            </a:r>
            <a:r>
              <a:rPr lang="fr-FR" sz="5600" b="1" smtClean="0"/>
              <a:t> : </a:t>
            </a:r>
            <a:endParaRPr lang="fr-FR" sz="5600" smtClean="0"/>
          </a:p>
          <a:p>
            <a:r>
              <a:rPr lang="fr-FR" sz="5600" b="1" smtClean="0"/>
              <a:t>Vétérans : </a:t>
            </a:r>
            <a:endParaRPr lang="fr-FR" sz="5600" smtClean="0"/>
          </a:p>
          <a:p>
            <a:r>
              <a:rPr lang="fr-FR" sz="5600" smtClean="0"/>
              <a:t> Gavril, en V3, éliminé en ¼ de finale de la finale départementale et est sélectionné pour la finale régionale. </a:t>
            </a:r>
          </a:p>
          <a:p>
            <a:r>
              <a:rPr lang="fr-FR" sz="5600" smtClean="0"/>
              <a:t> Jean-Michel, en V2, éliminé en 1/8 de finale lors de la finale départementale et est sélectionné pour la finale régionale. </a:t>
            </a:r>
          </a:p>
          <a:p>
            <a:r>
              <a:rPr lang="fr-FR" sz="5600" smtClean="0"/>
              <a:t> Gilles, Jimmy et Patrick n’ont pas été sélectionnés pour la finale départementale. </a:t>
            </a:r>
          </a:p>
          <a:p>
            <a:r>
              <a:rPr lang="fr-FR" sz="5600" b="1" smtClean="0"/>
              <a:t>Séniors : </a:t>
            </a:r>
            <a:endParaRPr lang="fr-FR" sz="5600" smtClean="0"/>
          </a:p>
          <a:p>
            <a:r>
              <a:rPr lang="fr-FR" sz="5600" smtClean="0"/>
              <a:t>Frédéric, qui n’a disputé, que 2 tours, n’a pas été retenu pour la finale départementale </a:t>
            </a:r>
          </a:p>
          <a:p>
            <a:endParaRPr lang="fr-FR" sz="5600" dirty="0"/>
          </a:p>
        </p:txBody>
      </p:sp>
      <p:pic>
        <p:nvPicPr>
          <p:cNvPr id="3"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834" y="764704"/>
            <a:ext cx="1671320" cy="12547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621" y="2515647"/>
            <a:ext cx="2462331" cy="184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686" y="4835153"/>
            <a:ext cx="31242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587680" y="404664"/>
            <a:ext cx="194421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smtClean="0"/>
              <a:t>Equipe 1. Manque Gilles</a:t>
            </a:r>
            <a:endParaRPr lang="fr-FR" sz="1400" dirty="0"/>
          </a:p>
        </p:txBody>
      </p:sp>
      <p:sp>
        <p:nvSpPr>
          <p:cNvPr id="6" name="ZoneTexte 5"/>
          <p:cNvSpPr txBox="1"/>
          <p:nvPr/>
        </p:nvSpPr>
        <p:spPr>
          <a:xfrm>
            <a:off x="5328622" y="2204864"/>
            <a:ext cx="246233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dirty="0" smtClean="0"/>
              <a:t>Equipe 3 avec Douville sur Andelle</a:t>
            </a:r>
            <a:endParaRPr lang="fr-FR" sz="1200" dirty="0"/>
          </a:p>
        </p:txBody>
      </p:sp>
      <p:sp>
        <p:nvSpPr>
          <p:cNvPr id="7" name="ZoneTexte 6"/>
          <p:cNvSpPr txBox="1"/>
          <p:nvPr/>
        </p:nvSpPr>
        <p:spPr>
          <a:xfrm>
            <a:off x="6034287" y="4509120"/>
            <a:ext cx="107041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t>Equipe 4</a:t>
            </a:r>
            <a:endParaRPr lang="fr-FR" sz="1400" dirty="0"/>
          </a:p>
        </p:txBody>
      </p:sp>
      <p:sp>
        <p:nvSpPr>
          <p:cNvPr id="10" name="Rectangle 9"/>
          <p:cNvSpPr/>
          <p:nvPr/>
        </p:nvSpPr>
        <p:spPr>
          <a:xfrm>
            <a:off x="179512" y="188640"/>
            <a:ext cx="5854775" cy="923330"/>
          </a:xfrm>
          <a:prstGeom prst="rect">
            <a:avLst/>
          </a:prstGeom>
          <a:noFill/>
          <a:scene3d>
            <a:camera prst="isometricOffAxis1Right"/>
            <a:lightRig rig="threePt" dir="t"/>
          </a:scene3d>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Bilan sportif (suite)</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85101344"/>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ln w="12700" cmpd="thickThin">
            <a:solidFill>
              <a:schemeClr val="tx1"/>
            </a:solidFill>
          </a:ln>
        </p:spPr>
        <p:txBody>
          <a:bodyPr>
            <a:noAutofit/>
          </a:bodyPr>
          <a:lstStyle/>
          <a:p>
            <a:r>
              <a:rPr lang="fr-FR" sz="1400" b="1" dirty="0"/>
              <a:t>Jeunes : </a:t>
            </a:r>
            <a:endParaRPr lang="fr-FR" sz="1400" dirty="0"/>
          </a:p>
          <a:p>
            <a:r>
              <a:rPr lang="fr-FR" sz="1400" dirty="0"/>
              <a:t> Pierre-Henri, qui a évolué toute la saison, au niveau régional, termine champion de l’Eure, des moins de 11 ans. Il est sélectionné pour la finale régionale, éliminé en ¼ de finale. </a:t>
            </a:r>
          </a:p>
          <a:p>
            <a:r>
              <a:rPr lang="fr-FR" sz="1400" dirty="0"/>
              <a:t> Charle a passé 3 tours à l’échelon départemental et est « monté » en régional au 4ème tour. Il termine au pied du podium, lors des finales départementales, en moins de 13 ans. Il va disputer la finale régionale, éliminé en ¼ de finale. </a:t>
            </a:r>
          </a:p>
          <a:p>
            <a:r>
              <a:rPr lang="fr-FR" sz="1400" dirty="0"/>
              <a:t> Yannick est resté au niveau départemental et a participé à la finale départementale, il s’est incliné en 1/8 de finale, en moins de 18 ans. </a:t>
            </a:r>
            <a:r>
              <a:rPr lang="fr-FR" sz="1400" b="1" dirty="0" smtClean="0">
                <a:solidFill>
                  <a:srgbClr val="FF0000"/>
                </a:solidFill>
              </a:rPr>
              <a:t>Tournois </a:t>
            </a:r>
            <a:r>
              <a:rPr lang="fr-FR" sz="1400" b="1" dirty="0">
                <a:solidFill>
                  <a:srgbClr val="FF0000"/>
                </a:solidFill>
              </a:rPr>
              <a:t>régionaux </a:t>
            </a:r>
            <a:r>
              <a:rPr lang="fr-FR" sz="1400" b="1" dirty="0"/>
              <a:t>: </a:t>
            </a:r>
            <a:endParaRPr lang="fr-FR" sz="1400" dirty="0"/>
          </a:p>
          <a:p>
            <a:r>
              <a:rPr lang="fr-FR" sz="1400" dirty="0"/>
              <a:t>Charle, Frédéric, Gavril, Pierre-Henri et Yannick ont participé à plusieurs tournois en Haute-Normandie (Dieppe, Grand-Quevilly, Croth, Pont de l’Arche, Guichainville…) </a:t>
            </a:r>
          </a:p>
          <a:p>
            <a:endParaRPr lang="fr-FR" sz="1400" dirty="0"/>
          </a:p>
        </p:txBody>
      </p:sp>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2276872"/>
            <a:ext cx="3648405" cy="2736304"/>
          </a:xfrm>
        </p:spPr>
      </p:pic>
      <p:sp>
        <p:nvSpPr>
          <p:cNvPr id="7" name="Rectangle 6"/>
          <p:cNvSpPr/>
          <p:nvPr/>
        </p:nvSpPr>
        <p:spPr>
          <a:xfrm>
            <a:off x="899592" y="404664"/>
            <a:ext cx="7776864" cy="923330"/>
          </a:xfrm>
          <a:prstGeom prst="rect">
            <a:avLst/>
          </a:prstGeom>
          <a:noFill/>
          <a:scene3d>
            <a:camera prst="isometricOffAxis1Right"/>
            <a:lightRig rig="threePt" dir="t"/>
          </a:scene3d>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Bilan sportif (suite)</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ZoneTexte 8"/>
          <p:cNvSpPr txBox="1"/>
          <p:nvPr/>
        </p:nvSpPr>
        <p:spPr>
          <a:xfrm>
            <a:off x="5076056" y="5085184"/>
            <a:ext cx="338437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solidFill>
                  <a:srgbClr val="FF0000"/>
                </a:solidFill>
              </a:rPr>
              <a:t>Le plus grand des tout petits, champion de l’Eure des moins de 11 ans</a:t>
            </a:r>
            <a:endParaRPr lang="fr-FR" dirty="0">
              <a:solidFill>
                <a:srgbClr val="FF0000"/>
              </a:solidFill>
            </a:endParaRPr>
          </a:p>
        </p:txBody>
      </p:sp>
    </p:spTree>
    <p:extLst>
      <p:ext uri="{BB962C8B-B14F-4D97-AF65-F5344CB8AC3E}">
        <p14:creationId xmlns:p14="http://schemas.microsoft.com/office/powerpoint/2010/main" val="3606475943"/>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3"/>
          <p:cNvSpPr txBox="1">
            <a:spLocks/>
          </p:cNvSpPr>
          <p:nvPr/>
        </p:nvSpPr>
        <p:spPr>
          <a:xfrm>
            <a:off x="308356" y="1861311"/>
            <a:ext cx="4038600" cy="4525963"/>
          </a:xfrm>
          <a:prstGeom prst="rect">
            <a:avLst/>
          </a:prstGeom>
          <a:ln w="19050">
            <a:solidFill>
              <a:srgbClr val="FF0000"/>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5600" b="1" dirty="0" smtClean="0">
                <a:solidFill>
                  <a:srgbClr val="FF0000"/>
                </a:solidFill>
              </a:rPr>
              <a:t>Sport Adapté</a:t>
            </a:r>
            <a:r>
              <a:rPr lang="fr-FR" sz="5600" b="1" dirty="0" smtClean="0"/>
              <a:t> : </a:t>
            </a:r>
            <a:endParaRPr lang="fr-FR" sz="5600" dirty="0" smtClean="0"/>
          </a:p>
          <a:p>
            <a:r>
              <a:rPr lang="fr-FR" sz="5600" dirty="0" smtClean="0"/>
              <a:t>Nous allons emmener un sportif, Jacques Cousin, aux Championnats de France, à Toulon du 21 au 24 Juin 2012, éliminé en 1/32 de finale. </a:t>
            </a:r>
          </a:p>
          <a:p>
            <a:r>
              <a:rPr lang="fr-FR" sz="5600" b="1" dirty="0" smtClean="0">
                <a:solidFill>
                  <a:srgbClr val="FF0000"/>
                </a:solidFill>
              </a:rPr>
              <a:t>Finales par classement </a:t>
            </a:r>
            <a:r>
              <a:rPr lang="fr-FR" sz="5600" b="1" dirty="0" smtClean="0"/>
              <a:t>: </a:t>
            </a:r>
            <a:endParaRPr lang="fr-FR" sz="5600" dirty="0" smtClean="0"/>
          </a:p>
          <a:p>
            <a:r>
              <a:rPr lang="fr-FR" sz="5600" dirty="0" smtClean="0"/>
              <a:t> Yannick, dans le tableau 500-899 est éliminé en 1/8 de finale, à l’échelon départemental et à l’échelon régional. </a:t>
            </a:r>
          </a:p>
          <a:p>
            <a:r>
              <a:rPr lang="fr-FR" sz="5600" dirty="0" smtClean="0"/>
              <a:t> Frédéric, dans le tableau 900-1099, remporte la finale départementale et, dans la foulée, la finale régionale. Il est sélectionné pour disputer, la finale nationale, à Ponts de Cé, les 23 et 24 Juin 2012, éliminé en 1/8 de finale. </a:t>
            </a:r>
          </a:p>
          <a:p>
            <a:endParaRPr lang="fr-FR" sz="5600" dirty="0" smtClean="0"/>
          </a:p>
          <a:p>
            <a:r>
              <a:rPr lang="fr-FR" sz="5600" b="1" dirty="0" smtClean="0">
                <a:solidFill>
                  <a:srgbClr val="FF0000"/>
                </a:solidFill>
              </a:rPr>
              <a:t>Les coupes</a:t>
            </a:r>
            <a:r>
              <a:rPr lang="fr-FR" sz="5600" b="1" dirty="0" smtClean="0"/>
              <a:t> : </a:t>
            </a:r>
            <a:endParaRPr lang="fr-FR" sz="5600" dirty="0" smtClean="0"/>
          </a:p>
          <a:p>
            <a:r>
              <a:rPr lang="fr-FR" sz="5600" b="1" dirty="0" smtClean="0"/>
              <a:t>Coupe de l’Eure « 14 » : </a:t>
            </a:r>
            <a:endParaRPr lang="fr-FR" sz="5600" dirty="0" smtClean="0"/>
          </a:p>
          <a:p>
            <a:r>
              <a:rPr lang="fr-FR" sz="5600" dirty="0" smtClean="0"/>
              <a:t>Gavril et Frédéric s’inclinent en ¼ de finale. </a:t>
            </a:r>
          </a:p>
          <a:p>
            <a:r>
              <a:rPr lang="fr-FR" sz="5600" b="1" dirty="0" smtClean="0"/>
              <a:t>Coupe du Comité : </a:t>
            </a:r>
            <a:endParaRPr lang="fr-FR" sz="5600" dirty="0" smtClean="0"/>
          </a:p>
          <a:p>
            <a:r>
              <a:rPr lang="fr-FR" sz="5600" dirty="0" smtClean="0"/>
              <a:t> En coupe « C », notre équipe est battue, en ¼ de finale. (Alexandre, Charle, Didier, Eric, Laurent et Yannick) </a:t>
            </a:r>
          </a:p>
          <a:p>
            <a:r>
              <a:rPr lang="fr-FR" sz="5600" dirty="0" smtClean="0"/>
              <a:t> En coupe « B », défaite en 1/8 de finale. (Frédéric, Gavril, Gilles, Jean-Michel et Jimmy) </a:t>
            </a:r>
          </a:p>
          <a:p>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068960"/>
            <a:ext cx="2328862" cy="131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843" y="4293725"/>
            <a:ext cx="1553103" cy="207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9200" y="-6629400"/>
            <a:ext cx="26400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777493"/>
            <a:ext cx="1896211" cy="142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11550" y="769916"/>
            <a:ext cx="1906314" cy="142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289395" y="2276872"/>
            <a:ext cx="307771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Jacques à Toulon</a:t>
            </a:r>
            <a:endParaRPr lang="fr-FR" dirty="0"/>
          </a:p>
        </p:txBody>
      </p:sp>
      <p:sp>
        <p:nvSpPr>
          <p:cNvPr id="11" name="Rectangle 10"/>
          <p:cNvSpPr/>
          <p:nvPr/>
        </p:nvSpPr>
        <p:spPr>
          <a:xfrm>
            <a:off x="308356" y="308251"/>
            <a:ext cx="5904656" cy="923330"/>
          </a:xfrm>
          <a:prstGeom prst="rect">
            <a:avLst/>
          </a:prstGeom>
          <a:noFill/>
          <a:scene3d>
            <a:camera prst="isometricOffAxis1Right"/>
            <a:lightRig rig="threePt" dir="t"/>
          </a:scene3d>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Bilan sportif (suite)</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ZoneTexte 3"/>
          <p:cNvSpPr txBox="1"/>
          <p:nvPr/>
        </p:nvSpPr>
        <p:spPr>
          <a:xfrm>
            <a:off x="6246251" y="5625865"/>
            <a:ext cx="2328862"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t>Frédéric à Ponts de Cé avec Catherine DUBOIS et Anaïs VEILLARD.</a:t>
            </a:r>
            <a:endParaRPr lang="fr-FR" sz="1400" dirty="0"/>
          </a:p>
        </p:txBody>
      </p:sp>
      <p:sp>
        <p:nvSpPr>
          <p:cNvPr id="5" name="ZoneTexte 4"/>
          <p:cNvSpPr txBox="1"/>
          <p:nvPr/>
        </p:nvSpPr>
        <p:spPr>
          <a:xfrm>
            <a:off x="6708237" y="4437112"/>
            <a:ext cx="208883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t>Frédéric aux finales départementales.</a:t>
            </a:r>
            <a:endParaRPr lang="fr-FR" sz="1400" dirty="0"/>
          </a:p>
        </p:txBody>
      </p:sp>
    </p:spTree>
    <p:extLst>
      <p:ext uri="{BB962C8B-B14F-4D97-AF65-F5344CB8AC3E}">
        <p14:creationId xmlns:p14="http://schemas.microsoft.com/office/powerpoint/2010/main" val="1633693685"/>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1"/>
            <a:ext cx="4038600" cy="2764904"/>
          </a:xfrm>
          <a:ln cmpd="thickThin">
            <a:solidFill>
              <a:srgbClr val="FF0000"/>
            </a:solidFill>
          </a:ln>
        </p:spPr>
        <p:txBody>
          <a:bodyPr>
            <a:normAutofit/>
          </a:bodyPr>
          <a:lstStyle/>
          <a:p>
            <a:r>
              <a:rPr lang="fr-FR" sz="1400" b="1" dirty="0">
                <a:solidFill>
                  <a:srgbClr val="FF0000"/>
                </a:solidFill>
              </a:rPr>
              <a:t>Autres compétitions</a:t>
            </a:r>
            <a:r>
              <a:rPr lang="fr-FR" sz="1400" b="1" dirty="0"/>
              <a:t> : </a:t>
            </a:r>
            <a:endParaRPr lang="fr-FR" sz="1400" dirty="0"/>
          </a:p>
          <a:p>
            <a:r>
              <a:rPr lang="fr-FR" sz="1400" b="1" dirty="0"/>
              <a:t>Interclubs régionaux, moins de 13 ans : </a:t>
            </a:r>
            <a:endParaRPr lang="fr-FR" sz="1400" dirty="0"/>
          </a:p>
          <a:p>
            <a:r>
              <a:rPr lang="fr-FR" sz="1400" dirty="0"/>
              <a:t>Notre équipe (Benjamin, Charle, Clément et Pierre-Henri) termine médaille de bronze et monte sur le podium. </a:t>
            </a:r>
          </a:p>
          <a:p>
            <a:r>
              <a:rPr lang="fr-FR" sz="1400" b="1" dirty="0"/>
              <a:t>Grand Prix Mozaïc : </a:t>
            </a:r>
            <a:endParaRPr lang="fr-FR" sz="1400" dirty="0"/>
          </a:p>
          <a:p>
            <a:r>
              <a:rPr lang="fr-FR" sz="1400" dirty="0"/>
              <a:t>2 Jeunes y ont participé : Clément et Mike. </a:t>
            </a:r>
          </a:p>
          <a:p>
            <a:r>
              <a:rPr lang="fr-FR" sz="1400" b="1" dirty="0"/>
              <a:t>Top Régional Détection Jeunes (nés en 2002 et après) </a:t>
            </a:r>
            <a:endParaRPr lang="fr-FR" sz="1400" dirty="0"/>
          </a:p>
          <a:p>
            <a:r>
              <a:rPr lang="fr-FR" sz="1400" dirty="0"/>
              <a:t>Pierre-Henri a participé aux 3 tours. </a:t>
            </a:r>
          </a:p>
          <a:p>
            <a:endParaRPr lang="fr-FR" dirty="0"/>
          </a:p>
        </p:txBody>
      </p:sp>
      <p:pic>
        <p:nvPicPr>
          <p:cNvPr id="4" name="Espace réservé du contenu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628800"/>
            <a:ext cx="4038600" cy="3028950"/>
          </a:xfrm>
        </p:spPr>
      </p:pic>
      <p:sp>
        <p:nvSpPr>
          <p:cNvPr id="7" name="Rectangle 6"/>
          <p:cNvSpPr/>
          <p:nvPr/>
        </p:nvSpPr>
        <p:spPr>
          <a:xfrm>
            <a:off x="2051720" y="328635"/>
            <a:ext cx="5904656" cy="923330"/>
          </a:xfrm>
          <a:prstGeom prst="rect">
            <a:avLst/>
          </a:prstGeom>
          <a:noFill/>
          <a:scene3d>
            <a:camera prst="isometricOffAxis1Right"/>
            <a:lightRig rig="threePt" dir="t"/>
          </a:scene3d>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Bilan sportif (fin)</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92880949"/>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40" y="1052736"/>
            <a:ext cx="3528392" cy="5400600"/>
          </a:xfrm>
        </p:spPr>
        <p:style>
          <a:lnRef idx="2">
            <a:schemeClr val="accent2"/>
          </a:lnRef>
          <a:fillRef idx="1">
            <a:schemeClr val="lt1"/>
          </a:fillRef>
          <a:effectRef idx="0">
            <a:schemeClr val="accent2"/>
          </a:effectRef>
          <a:fontRef idx="minor">
            <a:schemeClr val="dk1"/>
          </a:fontRef>
        </p:style>
        <p:txBody>
          <a:bodyPr/>
          <a:lstStyle/>
          <a:p>
            <a:pPr marL="0" indent="0">
              <a:buNone/>
            </a:pPr>
            <a:r>
              <a:rPr lang="fr-FR" dirty="0" smtClean="0">
                <a:solidFill>
                  <a:srgbClr val="FF0000"/>
                </a:solidFill>
              </a:rPr>
              <a:t>Exercice 2011-2012</a:t>
            </a:r>
            <a:endParaRPr lang="fr-FR" dirty="0">
              <a:solidFill>
                <a:srgbClr val="FF0000"/>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3761207021"/>
              </p:ext>
            </p:extLst>
          </p:nvPr>
        </p:nvGraphicFramePr>
        <p:xfrm>
          <a:off x="3203848" y="1196752"/>
          <a:ext cx="3383394" cy="4788000"/>
        </p:xfrm>
        <a:graphic>
          <a:graphicData uri="http://schemas.openxmlformats.org/presentationml/2006/ole">
            <mc:AlternateContent xmlns:mc="http://schemas.openxmlformats.org/markup-compatibility/2006">
              <mc:Choice xmlns:v="urn:schemas-microsoft-com:vml" Requires="v">
                <p:oleObj spid="_x0000_s1032" name="Acrobat Document" r:id="rId4" imgW="5667353" imgH="8019921" progId="AcroExch.Document.7">
                  <p:embed/>
                </p:oleObj>
              </mc:Choice>
              <mc:Fallback>
                <p:oleObj name="Acrobat Document" r:id="rId4" imgW="5667353" imgH="8019921" progId="AcroExch.Document.7">
                  <p:embed/>
                  <p:pic>
                    <p:nvPicPr>
                      <p:cNvPr id="0" name=""/>
                      <p:cNvPicPr/>
                      <p:nvPr/>
                    </p:nvPicPr>
                    <p:blipFill>
                      <a:blip r:embed="rId5"/>
                      <a:stretch>
                        <a:fillRect/>
                      </a:stretch>
                    </p:blipFill>
                    <p:spPr>
                      <a:xfrm>
                        <a:off x="3203848" y="1196752"/>
                        <a:ext cx="3383394" cy="4788000"/>
                      </a:xfrm>
                      <a:prstGeom prst="rect">
                        <a:avLst/>
                      </a:prstGeom>
                    </p:spPr>
                  </p:pic>
                </p:oleObj>
              </mc:Fallback>
            </mc:AlternateContent>
          </a:graphicData>
        </a:graphic>
      </p:graphicFrame>
      <p:sp>
        <p:nvSpPr>
          <p:cNvPr id="7" name="Rectangle 6"/>
          <p:cNvSpPr/>
          <p:nvPr/>
        </p:nvSpPr>
        <p:spPr>
          <a:xfrm rot="19933191">
            <a:off x="68615" y="1052244"/>
            <a:ext cx="4408579"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Bilan financier</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80981479"/>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3" name="camera.wav"/>
          </p:stSnd>
        </p:sndAc>
      </p:transition>
    </mc:Choice>
    <mc:Fallback>
      <p:transition spd="slow" advTm="6073">
        <p:fade/>
        <p:sndAc>
          <p:stSnd>
            <p:snd r:embed="rId3"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149080"/>
            <a:ext cx="3597032" cy="20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638618"/>
            <a:ext cx="3597032" cy="2023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https://secure.digiposte.fr/resource/?documentId=f9166da67167d40834bde2eaf094f6a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682412"/>
            <a:ext cx="3528392" cy="198472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4149080"/>
            <a:ext cx="3585592" cy="20168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96356" y="3249880"/>
            <a:ext cx="2160015" cy="52322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fr-F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Nos sponsors</a:t>
            </a:r>
            <a:endParaRPr lang="fr-F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858572" y="3270815"/>
            <a:ext cx="2066591" cy="52322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barbecue</a:t>
            </a:r>
            <a:endParaRPr lang="fr-F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5408510"/>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CSA\Club\Logos\LOGO CSA Tennis de table 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88130"/>
            <a:ext cx="6160294" cy="656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39346"/>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3008313" cy="742404"/>
          </a:xfrm>
        </p:spPr>
        <p:txBody>
          <a:bodyPr/>
          <a:lstStyle/>
          <a:p>
            <a:r>
              <a:rPr lang="fr-FR" dirty="0" smtClean="0"/>
              <a:t>Le bureau au 31 août 2011</a:t>
            </a:r>
            <a:endParaRPr lang="fr-FR" dirty="0"/>
          </a:p>
        </p:txBody>
      </p:sp>
      <p:pic>
        <p:nvPicPr>
          <p:cNvPr id="5" name="Espace réservé du conten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74666" y="1916832"/>
            <a:ext cx="3780420" cy="2520280"/>
          </a:xfrm>
        </p:spPr>
      </p:pic>
      <p:sp>
        <p:nvSpPr>
          <p:cNvPr id="4" name="Espace réservé du texte 3"/>
          <p:cNvSpPr>
            <a:spLocks noGrp="1"/>
          </p:cNvSpPr>
          <p:nvPr>
            <p:ph type="body" sz="half" idx="2"/>
          </p:nvPr>
        </p:nvSpPr>
        <p:spPr/>
        <p:txBody>
          <a:bodyPr>
            <a:normAutofit fontScale="85000" lnSpcReduction="20000"/>
          </a:bodyPr>
          <a:lstStyle/>
          <a:p>
            <a:r>
              <a:rPr lang="fr-FR" dirty="0"/>
              <a:t>Lors de l'assemblée générale du club, le vendredi 24 juin 2011 et après l'annonce par Robert CHEREAU, président depuis de nombreuses années , de son désir de ne plus faire partie de la prochaine équipe, les 6 membres suivants ont été élus :</a:t>
            </a:r>
          </a:p>
          <a:p>
            <a:r>
              <a:rPr lang="fr-FR" dirty="0"/>
              <a:t> </a:t>
            </a:r>
          </a:p>
          <a:p>
            <a:r>
              <a:rPr lang="fr-FR" dirty="0"/>
              <a:t>Laurence LEFRANC</a:t>
            </a:r>
          </a:p>
          <a:p>
            <a:r>
              <a:rPr lang="fr-FR" dirty="0"/>
              <a:t>Jean-Michel BARTHELEMY</a:t>
            </a:r>
          </a:p>
          <a:p>
            <a:r>
              <a:rPr lang="fr-FR" dirty="0"/>
              <a:t>Jean-François BEURMS</a:t>
            </a:r>
          </a:p>
          <a:p>
            <a:r>
              <a:rPr lang="fr-FR" dirty="0"/>
              <a:t>Didier LEFRANC</a:t>
            </a:r>
          </a:p>
          <a:p>
            <a:r>
              <a:rPr lang="fr-FR" dirty="0"/>
              <a:t>Gavril HOSSU</a:t>
            </a:r>
          </a:p>
          <a:p>
            <a:r>
              <a:rPr lang="fr-FR" dirty="0"/>
              <a:t>Jimmy SUZANNE</a:t>
            </a:r>
          </a:p>
          <a:p>
            <a:r>
              <a:rPr lang="fr-FR" dirty="0"/>
              <a:t> </a:t>
            </a:r>
          </a:p>
          <a:p>
            <a:r>
              <a:rPr lang="fr-FR" dirty="0"/>
              <a:t>Lors de la réunion de bureau du mercredi 31 août 2011 et après la démission, pour raisons personnelles, de Jean-François BEURMS, le nouveau bureau est constitué comme suit :</a:t>
            </a:r>
          </a:p>
          <a:p>
            <a:r>
              <a:rPr lang="fr-FR" dirty="0"/>
              <a:t> </a:t>
            </a:r>
          </a:p>
          <a:p>
            <a:r>
              <a:rPr lang="fr-FR" dirty="0"/>
              <a:t>Président Jimmy SUZANNE</a:t>
            </a:r>
          </a:p>
          <a:p>
            <a:r>
              <a:rPr lang="fr-FR" dirty="0"/>
              <a:t>Président d'honneur Robert CHEREAU</a:t>
            </a:r>
          </a:p>
          <a:p>
            <a:r>
              <a:rPr lang="fr-FR" dirty="0"/>
              <a:t>Correspondante Laurence LEFRANC</a:t>
            </a:r>
          </a:p>
          <a:p>
            <a:r>
              <a:rPr lang="fr-FR" dirty="0"/>
              <a:t>Trésorier Didier LEFRANC</a:t>
            </a:r>
          </a:p>
          <a:p>
            <a:r>
              <a:rPr lang="fr-FR" dirty="0"/>
              <a:t>Membres Jean-Michel BARTHELEMY</a:t>
            </a:r>
          </a:p>
          <a:p>
            <a:r>
              <a:rPr lang="fr-FR" dirty="0"/>
              <a:t>Gavril HOSSU</a:t>
            </a:r>
          </a:p>
          <a:p>
            <a:endParaRPr lang="fr-FR" dirty="0"/>
          </a:p>
        </p:txBody>
      </p:sp>
    </p:spTree>
    <p:extLst>
      <p:ext uri="{BB962C8B-B14F-4D97-AF65-F5344CB8AC3E}">
        <p14:creationId xmlns:p14="http://schemas.microsoft.com/office/powerpoint/2010/main" val="1249764339"/>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3" name="camera.wav"/>
          </p:stSnd>
        </p:sndAc>
      </p:transition>
    </mc:Choice>
    <mc:Fallback>
      <p:transition spd="slow" advTm="6073">
        <p:fade/>
        <p:sndAc>
          <p:stSnd>
            <p:snd r:embed="rId3"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12700">
            <a:solidFill>
              <a:schemeClr val="tx1"/>
            </a:solidFill>
          </a:ln>
        </p:spPr>
        <p:txBody>
          <a:bodyPr>
            <a:normAutofit fontScale="90000"/>
          </a:bodyPr>
          <a:lstStyle/>
          <a:p>
            <a:r>
              <a:rPr lang="fr-FR" dirty="0" smtClean="0"/>
              <a:t>Les </a:t>
            </a:r>
            <a:r>
              <a:rPr lang="fr-FR" dirty="0" smtClean="0"/>
              <a:t>effectifs et progressions au </a:t>
            </a:r>
            <a:br>
              <a:rPr lang="fr-FR" dirty="0" smtClean="0"/>
            </a:br>
            <a:r>
              <a:rPr lang="fr-FR" dirty="0" smtClean="0"/>
              <a:t>10 juin 2012</a:t>
            </a:r>
            <a:endParaRPr lang="fr-FR"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628800"/>
            <a:ext cx="7638115" cy="4891505"/>
          </a:xfrm>
        </p:spPr>
      </p:pic>
      <p:sp>
        <p:nvSpPr>
          <p:cNvPr id="5" name="Rectangle 4"/>
          <p:cNvSpPr/>
          <p:nvPr/>
        </p:nvSpPr>
        <p:spPr>
          <a:xfrm rot="3048692">
            <a:off x="4299078" y="3593436"/>
            <a:ext cx="53222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60007" dir="1500000" sy="-30000" kx="800400" algn="bl" rotWithShape="0">
                    <a:prstClr val="black">
                      <a:alpha val="20000"/>
                    </a:prstClr>
                  </a:outerShdw>
                </a:effectLst>
              </a:rPr>
              <a:t>Saison 2011-2012</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60007" dir="1500000" sy="-30000" kx="800400" algn="bl" rotWithShape="0">
                  <a:prstClr val="black">
                    <a:alpha val="20000"/>
                  </a:prstClr>
                </a:outerShdw>
              </a:effectLst>
            </a:endParaRPr>
          </a:p>
        </p:txBody>
      </p:sp>
    </p:spTree>
    <p:extLst>
      <p:ext uri="{BB962C8B-B14F-4D97-AF65-F5344CB8AC3E}">
        <p14:creationId xmlns:p14="http://schemas.microsoft.com/office/powerpoint/2010/main" val="3656863742"/>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sz="2000" dirty="0" smtClean="0"/>
              <a:t>ALLAIN Carl</a:t>
            </a:r>
          </a:p>
          <a:p>
            <a:r>
              <a:rPr lang="fr-FR" sz="2000" dirty="0" smtClean="0"/>
              <a:t>BARANSKI Clément et Laurent</a:t>
            </a:r>
          </a:p>
          <a:p>
            <a:r>
              <a:rPr lang="fr-FR" sz="2000" dirty="0" smtClean="0"/>
              <a:t>BARETTE Hugo</a:t>
            </a:r>
          </a:p>
          <a:p>
            <a:r>
              <a:rPr lang="fr-FR" sz="2000" dirty="0"/>
              <a:t>BARTHELEMY </a:t>
            </a:r>
            <a:r>
              <a:rPr lang="fr-FR" sz="2000" dirty="0" smtClean="0"/>
              <a:t>Jean-Michel (démission surprise du bureau)</a:t>
            </a:r>
            <a:endParaRPr lang="fr-FR" sz="2000" dirty="0"/>
          </a:p>
          <a:p>
            <a:r>
              <a:rPr lang="fr-FR" sz="2000" dirty="0"/>
              <a:t>BEAUCLE Virginie</a:t>
            </a:r>
          </a:p>
          <a:p>
            <a:r>
              <a:rPr lang="fr-FR" sz="2000" dirty="0"/>
              <a:t>BEAUSART Jean-Luc</a:t>
            </a:r>
          </a:p>
          <a:p>
            <a:r>
              <a:rPr lang="fr-FR" sz="2000" dirty="0"/>
              <a:t>BEGUIN Mike</a:t>
            </a:r>
          </a:p>
          <a:p>
            <a:r>
              <a:rPr lang="fr-FR" sz="2000" dirty="0" smtClean="0"/>
              <a:t>CERE </a:t>
            </a:r>
            <a:r>
              <a:rPr lang="fr-FR" sz="2000" dirty="0" smtClean="0"/>
              <a:t>Laurent</a:t>
            </a:r>
          </a:p>
          <a:p>
            <a:r>
              <a:rPr lang="fr-FR" sz="2000" dirty="0" smtClean="0"/>
              <a:t>DELVAUX Benjamin</a:t>
            </a:r>
            <a:endParaRPr lang="fr-FR" sz="2000" dirty="0" smtClean="0"/>
          </a:p>
          <a:p>
            <a:r>
              <a:rPr lang="fr-FR" sz="2000" dirty="0" smtClean="0"/>
              <a:t>DOUBLEAU Gilles</a:t>
            </a:r>
          </a:p>
          <a:p>
            <a:r>
              <a:rPr lang="fr-FR" sz="2000" dirty="0" smtClean="0"/>
              <a:t>DUPRE </a:t>
            </a:r>
            <a:r>
              <a:rPr lang="fr-FR" sz="2000" dirty="0" smtClean="0"/>
              <a:t>Maxime</a:t>
            </a:r>
          </a:p>
          <a:p>
            <a:r>
              <a:rPr lang="fr-FR" sz="2000" dirty="0" smtClean="0"/>
              <a:t>RHEM Victor</a:t>
            </a:r>
            <a:endParaRPr lang="fr-FR" sz="2000" dirty="0" smtClean="0"/>
          </a:p>
          <a:p>
            <a:r>
              <a:rPr lang="fr-FR" sz="2000" dirty="0" smtClean="0"/>
              <a:t>SOARES DE MATOS Eric</a:t>
            </a:r>
          </a:p>
          <a:p>
            <a:endParaRPr lang="fr-FR" sz="2000" dirty="0" smtClean="0"/>
          </a:p>
          <a:p>
            <a:endParaRPr lang="fr-FR" sz="2000" dirty="0" smtClean="0"/>
          </a:p>
          <a:p>
            <a:endParaRPr lang="fr-FR" dirty="0"/>
          </a:p>
        </p:txBody>
      </p:sp>
      <p:sp>
        <p:nvSpPr>
          <p:cNvPr id="4" name="Rectangle 3"/>
          <p:cNvSpPr/>
          <p:nvPr/>
        </p:nvSpPr>
        <p:spPr>
          <a:xfrm rot="1574744">
            <a:off x="4087996" y="1167639"/>
            <a:ext cx="4968552" cy="923330"/>
          </a:xfrm>
          <a:prstGeom prst="rect">
            <a:avLst/>
          </a:prstGeom>
          <a:gradFill>
            <a:gsLst>
              <a:gs pos="0">
                <a:srgbClr val="000082"/>
              </a:gs>
              <a:gs pos="30000">
                <a:srgbClr val="66008F"/>
              </a:gs>
              <a:gs pos="64999">
                <a:srgbClr val="BA0066"/>
              </a:gs>
              <a:gs pos="89999">
                <a:srgbClr val="FF0000"/>
              </a:gs>
              <a:gs pos="100000">
                <a:srgbClr val="FF8200"/>
              </a:gs>
            </a:gsLst>
            <a:lin ang="5400000" scaled="0"/>
          </a:gradFill>
          <a:effectLst>
            <a:reflection blurRad="6350" stA="50000" endA="300" endPos="55500" dist="50800" dir="5400000" sy="-100000" algn="bl" rotWithShape="0"/>
          </a:effectLst>
        </p:spPr>
        <p:txBody>
          <a:bodyPr wrap="squar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Les départs</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73887554"/>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968" y="332656"/>
            <a:ext cx="4572000" cy="590931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endParaRPr lang="fr-FR" sz="1400" dirty="0"/>
          </a:p>
          <a:p>
            <a:r>
              <a:rPr lang="fr-FR" sz="1400" dirty="0"/>
              <a:t> BARTHELEMY Jean-Michel </a:t>
            </a:r>
          </a:p>
          <a:p>
            <a:r>
              <a:rPr lang="fr-FR" sz="1400" dirty="0"/>
              <a:t>7 côtes du parc </a:t>
            </a:r>
          </a:p>
          <a:p>
            <a:r>
              <a:rPr lang="fr-FR" sz="1400" dirty="0"/>
              <a:t>27700 Les Andelys </a:t>
            </a:r>
          </a:p>
          <a:p>
            <a:r>
              <a:rPr lang="fr-FR" sz="1400" dirty="0"/>
              <a:t>Mr le président Jimmy Suzanne </a:t>
            </a:r>
          </a:p>
          <a:p>
            <a:r>
              <a:rPr lang="fr-FR" sz="1400" dirty="0"/>
              <a:t>Gymnase rue LAVOISIER </a:t>
            </a:r>
          </a:p>
          <a:p>
            <a:r>
              <a:rPr lang="fr-FR" sz="1400" dirty="0"/>
              <a:t>27700 Les Andelys </a:t>
            </a:r>
          </a:p>
          <a:p>
            <a:r>
              <a:rPr lang="fr-FR" sz="1400" dirty="0"/>
              <a:t>Les Andelys, le 10 juin 2012 </a:t>
            </a:r>
          </a:p>
          <a:p>
            <a:r>
              <a:rPr lang="fr-FR" sz="1400" dirty="0"/>
              <a:t>Objet : Démission du bureau et du club sportif CSA tennis de table </a:t>
            </a:r>
          </a:p>
          <a:p>
            <a:r>
              <a:rPr lang="fr-FR" sz="1400" dirty="0"/>
              <a:t>Monsieur le Président, </a:t>
            </a:r>
          </a:p>
          <a:p>
            <a:r>
              <a:rPr lang="fr-FR" sz="1400" dirty="0"/>
              <a:t>Par la présente, je tiens à vous informer de ma démission au sein du bureau de l’association Club Sportif Andelysien Tennis de table. </a:t>
            </a:r>
          </a:p>
          <a:p>
            <a:r>
              <a:rPr lang="fr-FR" sz="1400" dirty="0"/>
              <a:t>Je cesserai donc d’en être membre à compter du jour de la réception de la présente. </a:t>
            </a:r>
          </a:p>
          <a:p>
            <a:r>
              <a:rPr lang="fr-FR" sz="1400" dirty="0"/>
              <a:t>Egalement, je souhaite vous faire part de mon départ au sein de l’équipe sportive de votre club. </a:t>
            </a:r>
          </a:p>
          <a:p>
            <a:r>
              <a:rPr lang="fr-FR" sz="1400" dirty="0"/>
              <a:t>La motivation qui m’amène à démissionner s’explique par des raisons professionnelles, ainsi qu’un désaccord de principe. En effet, il me semble ne plus partager les valeurs du club quant aux liens étroits entretenus entre vie privée et vie associative. </a:t>
            </a:r>
          </a:p>
          <a:p>
            <a:r>
              <a:rPr lang="fr-FR" sz="1400" dirty="0"/>
              <a:t>Vous souhaitant bonne réception de la présente, je vous prie d’agréer, Monsieur le </a:t>
            </a:r>
            <a:r>
              <a:rPr lang="fr-FR" sz="1400" dirty="0" smtClean="0"/>
              <a:t>Président</a:t>
            </a:r>
            <a:r>
              <a:rPr lang="fr-FR" sz="1400" dirty="0"/>
              <a:t>, mes meilleures salutations. </a:t>
            </a:r>
          </a:p>
          <a:p>
            <a:r>
              <a:rPr lang="fr-FR" sz="1400" dirty="0"/>
              <a:t>BARTHELEMY Jean-Michel </a:t>
            </a:r>
            <a:endParaRPr lang="fr-FR" sz="1400" dirty="0"/>
          </a:p>
        </p:txBody>
      </p:sp>
      <p:sp>
        <p:nvSpPr>
          <p:cNvPr id="3" name="Parchemin vertical 2"/>
          <p:cNvSpPr/>
          <p:nvPr/>
        </p:nvSpPr>
        <p:spPr>
          <a:xfrm rot="18097376">
            <a:off x="-1079442" y="3049319"/>
            <a:ext cx="6394848" cy="831890"/>
          </a:xfrm>
          <a:prstGeom prst="verticalScroll">
            <a:avLst>
              <a:gd name="adj" fmla="val 25000"/>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Démission surprise de JM Barthélémy</a:t>
            </a:r>
            <a:endParaRPr lang="fr-F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06427257"/>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Espace réservé du texte 3"/>
          <p:cNvSpPr>
            <a:spLocks noGrp="1"/>
          </p:cNvSpPr>
          <p:nvPr>
            <p:ph type="body" sz="half" idx="2"/>
          </p:nvPr>
        </p:nvSpPr>
        <p:spPr>
          <a:xfrm>
            <a:off x="467544" y="1844824"/>
            <a:ext cx="3008313" cy="2930004"/>
          </a:xfrm>
          <a:ln w="19050">
            <a:solidFill>
              <a:schemeClr val="tx1"/>
            </a:solidFill>
          </a:ln>
        </p:spPr>
        <p:txBody>
          <a:bodyPr/>
          <a:lstStyle/>
          <a:p>
            <a:r>
              <a:rPr lang="fr-FR" dirty="0" smtClean="0"/>
              <a:t>En bas à gauche Madame Maryvonne Barbey (adjointe aux sports) et à ses côtés Laurence Lefranc, secrétaire de la section.</a:t>
            </a:r>
          </a:p>
          <a:p>
            <a:endParaRPr lang="fr-FR" dirty="0"/>
          </a:p>
          <a:p>
            <a:r>
              <a:rPr lang="fr-FR" dirty="0" smtClean="0"/>
              <a:t>En haut de gauche à droite, Monsieur Pierre-Yves Sarna, président du CSA, Didier Lefranc trésorier de la section, Jimmy Suzanne, président de la section, Frédéric Monhay, nouveau membre du bureau et Gavril Hossu, membre du bureau.</a:t>
            </a:r>
            <a:endParaRPr lang="fr-FR" dirty="0"/>
          </a:p>
        </p:txBody>
      </p:sp>
      <p:sp>
        <p:nvSpPr>
          <p:cNvPr id="3" name="Rectangle 2"/>
          <p:cNvSpPr/>
          <p:nvPr/>
        </p:nvSpPr>
        <p:spPr>
          <a:xfrm>
            <a:off x="1619672" y="188640"/>
            <a:ext cx="5658472" cy="923330"/>
          </a:xfrm>
          <a:prstGeom prst="rect">
            <a:avLst/>
          </a:prstGeom>
          <a:noFill/>
          <a:ln w="19050">
            <a:solidFill>
              <a:schemeClr val="tx1"/>
            </a:solidFill>
          </a:ln>
          <a:scene3d>
            <a:camera prst="isometricOffAxis1Top"/>
            <a:lightRig rig="threePt" dir="t"/>
          </a:scene3d>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AG du 15 Juin 2012</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76230426"/>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84784"/>
            <a:ext cx="8363272" cy="5112568"/>
          </a:xfrm>
          <a:ln cmpd="dbl">
            <a:solidFill>
              <a:schemeClr val="tx1"/>
            </a:solidFill>
            <a:prstDash val="dash"/>
          </a:ln>
        </p:spPr>
        <p:txBody>
          <a:bodyPr anchor="ctr">
            <a:noAutofit/>
          </a:bodyPr>
          <a:lstStyle/>
          <a:p>
            <a:pPr marL="0" indent="0">
              <a:buNone/>
            </a:pPr>
            <a:endParaRPr lang="fr-FR" sz="1000" dirty="0" smtClean="0">
              <a:latin typeface="Arial Rounded MT Bold" pitchFamily="34" charset="0"/>
            </a:endParaRPr>
          </a:p>
          <a:p>
            <a:pPr marL="0" indent="0" algn="ctr">
              <a:buNone/>
            </a:pPr>
            <a:r>
              <a:rPr lang="fr-FR" sz="1000" dirty="0" smtClean="0">
                <a:latin typeface="Arial Rounded MT Bold" pitchFamily="34" charset="0"/>
              </a:rPr>
              <a:t>Une </a:t>
            </a:r>
            <a:r>
              <a:rPr lang="fr-FR" sz="1000" dirty="0">
                <a:latin typeface="Arial Rounded MT Bold" pitchFamily="34" charset="0"/>
              </a:rPr>
              <a:t>année qui marque un tournant dans la vie de la section tennis de table du CSA</a:t>
            </a:r>
            <a:r>
              <a:rPr lang="fr-FR" sz="1000" dirty="0" smtClean="0">
                <a:latin typeface="Arial Rounded MT Bold" pitchFamily="34" charset="0"/>
              </a:rPr>
              <a:t>.</a:t>
            </a:r>
          </a:p>
          <a:p>
            <a:pPr marL="0" indent="0">
              <a:buNone/>
            </a:pPr>
            <a:r>
              <a:rPr lang="fr-FR" sz="1000" dirty="0" smtClean="0">
                <a:latin typeface="Arial Rounded MT Bold" pitchFamily="34" charset="0"/>
              </a:rPr>
              <a:t>Je </a:t>
            </a:r>
            <a:r>
              <a:rPr lang="fr-FR" sz="1000" dirty="0">
                <a:latin typeface="Arial Rounded MT Bold" pitchFamily="34" charset="0"/>
              </a:rPr>
              <a:t>voudrais remercier tous les membres du bureau qui marchent, avec moi, dans le sens du renouveau et de la reconstruction</a:t>
            </a:r>
            <a:r>
              <a:rPr lang="fr-FR" sz="1000" dirty="0" smtClean="0">
                <a:latin typeface="Arial Rounded MT Bold" pitchFamily="34" charset="0"/>
              </a:rPr>
              <a:t>.</a:t>
            </a:r>
          </a:p>
          <a:p>
            <a:pPr marL="0" indent="0">
              <a:buNone/>
            </a:pPr>
            <a:endParaRPr lang="fr-FR" sz="1000" dirty="0">
              <a:latin typeface="Arial Rounded MT Bold" pitchFamily="34" charset="0"/>
            </a:endParaRPr>
          </a:p>
          <a:p>
            <a:pPr marL="0" indent="0">
              <a:buNone/>
            </a:pPr>
            <a:r>
              <a:rPr lang="fr-FR" sz="1000" dirty="0">
                <a:latin typeface="Arial Rounded MT Bold" pitchFamily="34" charset="0"/>
              </a:rPr>
              <a:t>Un merci particulier à Gavril, toujours disponible (le coach et l’entraîneur) et à Didier. (Trésorier)</a:t>
            </a:r>
          </a:p>
          <a:p>
            <a:pPr marL="0" indent="0">
              <a:buNone/>
            </a:pPr>
            <a:r>
              <a:rPr lang="fr-FR" sz="1000" dirty="0">
                <a:latin typeface="Arial Rounded MT Bold" pitchFamily="34" charset="0"/>
              </a:rPr>
              <a:t>Je voudrais remercier, vivement, un nouveau venu, qui a et continue à apporter énormément de choses, tant sur le plan sportif qu’humain ou financier, au club, c’est Fred. Merci, au nom du club, Monsieur et Madame Monhay de votre dynamisme.</a:t>
            </a:r>
          </a:p>
          <a:p>
            <a:pPr marL="0" indent="0" algn="ctr">
              <a:buNone/>
            </a:pPr>
            <a:r>
              <a:rPr lang="fr-FR" sz="1000" dirty="0">
                <a:latin typeface="Arial Rounded MT Bold" pitchFamily="34" charset="0"/>
              </a:rPr>
              <a:t>Et ne nous lâchez pas</a:t>
            </a:r>
            <a:r>
              <a:rPr lang="fr-FR" sz="1000" dirty="0" smtClean="0">
                <a:latin typeface="Arial Rounded MT Bold" pitchFamily="34" charset="0"/>
              </a:rPr>
              <a:t>.</a:t>
            </a:r>
          </a:p>
          <a:p>
            <a:pPr marL="0" indent="0">
              <a:buNone/>
            </a:pPr>
            <a:endParaRPr lang="fr-FR" sz="1000" dirty="0">
              <a:latin typeface="Arial Rounded MT Bold" pitchFamily="34" charset="0"/>
            </a:endParaRPr>
          </a:p>
          <a:p>
            <a:pPr marL="0" indent="0">
              <a:buNone/>
            </a:pPr>
            <a:r>
              <a:rPr lang="fr-FR" sz="1000" dirty="0">
                <a:latin typeface="Arial Rounded MT Bold" pitchFamily="34" charset="0"/>
              </a:rPr>
              <a:t>Un autre merci à Benoît et Laurent Gaillard qui m’aident à la construction de site des Andelys et à son attractivité.</a:t>
            </a:r>
          </a:p>
          <a:p>
            <a:pPr marL="0" indent="0">
              <a:buNone/>
            </a:pPr>
            <a:r>
              <a:rPr lang="fr-FR" sz="1000" u="sng" dirty="0">
                <a:latin typeface="Arial Rounded MT Bold" pitchFamily="34" charset="0"/>
                <a:hlinkClick r:id="rId3"/>
              </a:rPr>
              <a:t>http://les-andelys-tennis-de-table.jimdo.com</a:t>
            </a:r>
            <a:r>
              <a:rPr lang="fr-FR" sz="1000" u="sng" dirty="0" smtClean="0">
                <a:latin typeface="Arial Rounded MT Bold" pitchFamily="34" charset="0"/>
                <a:hlinkClick r:id="rId3"/>
              </a:rPr>
              <a:t>/</a:t>
            </a:r>
            <a:endParaRPr lang="fr-FR" sz="1000" u="sng" dirty="0" smtClean="0">
              <a:latin typeface="Arial Rounded MT Bold" pitchFamily="34" charset="0"/>
            </a:endParaRPr>
          </a:p>
          <a:p>
            <a:pPr marL="0" indent="0">
              <a:buNone/>
            </a:pPr>
            <a:endParaRPr lang="fr-FR" sz="1000" dirty="0">
              <a:latin typeface="Arial Rounded MT Bold" pitchFamily="34" charset="0"/>
            </a:endParaRPr>
          </a:p>
          <a:p>
            <a:pPr marL="0" indent="0">
              <a:buNone/>
            </a:pPr>
            <a:r>
              <a:rPr lang="fr-FR" sz="1000" dirty="0">
                <a:latin typeface="Arial Rounded MT Bold" pitchFamily="34" charset="0"/>
              </a:rPr>
              <a:t>Je pense avoir été à l’écoute de tout un chacun et à ce titre, je voudrais remercier des gens qui m’ont suggérés des choses « dans l’ombre » mais pour la bonne cause et dont je me suis servi, c’est Dim, Laurent Baranski et Laurent Céré</a:t>
            </a:r>
            <a:r>
              <a:rPr lang="fr-FR" sz="1000" dirty="0" smtClean="0">
                <a:latin typeface="Arial Rounded MT Bold" pitchFamily="34" charset="0"/>
              </a:rPr>
              <a:t>.</a:t>
            </a:r>
          </a:p>
          <a:p>
            <a:pPr marL="0" indent="0">
              <a:buNone/>
            </a:pPr>
            <a:endParaRPr lang="fr-FR" sz="1000" dirty="0">
              <a:latin typeface="Arial Rounded MT Bold" pitchFamily="34" charset="0"/>
            </a:endParaRPr>
          </a:p>
          <a:p>
            <a:pPr marL="0" indent="0">
              <a:buNone/>
            </a:pPr>
            <a:r>
              <a:rPr lang="fr-FR" sz="1000" dirty="0">
                <a:latin typeface="Arial Rounded MT Bold" pitchFamily="34" charset="0"/>
              </a:rPr>
              <a:t>Beaucoup de satisfactions, au niveau sportif.</a:t>
            </a:r>
          </a:p>
          <a:p>
            <a:pPr marL="0" indent="0">
              <a:buNone/>
            </a:pPr>
            <a:r>
              <a:rPr lang="fr-FR" sz="1000" dirty="0">
                <a:latin typeface="Arial Rounded MT Bold" pitchFamily="34" charset="0"/>
              </a:rPr>
              <a:t>Des partenariats ont été créés :</a:t>
            </a:r>
          </a:p>
          <a:p>
            <a:pPr marL="0" indent="0">
              <a:buNone/>
            </a:pPr>
            <a:r>
              <a:rPr lang="fr-FR" sz="1000" dirty="0">
                <a:latin typeface="Arial Rounded MT Bold" pitchFamily="34" charset="0"/>
              </a:rPr>
              <a:t>Avec le collège Rosa Parks, les papillons Blancs et le magasin Multiset de Rouen. (Patrick Salinas)</a:t>
            </a:r>
          </a:p>
          <a:p>
            <a:pPr marL="0" indent="0">
              <a:buNone/>
            </a:pPr>
            <a:r>
              <a:rPr lang="fr-FR" sz="1000" dirty="0">
                <a:latin typeface="Arial Rounded MT Bold" pitchFamily="34" charset="0"/>
              </a:rPr>
              <a:t>Merci, aussi, à nos sponsors les magasins Intermarché des Andelys et l’entreprise Contant Location de Gaillon qui nous ont permis d’équiper tous nos joueurs de nouvelles tenues. (Survêtements)</a:t>
            </a:r>
          </a:p>
          <a:p>
            <a:pPr marL="0" indent="0">
              <a:buNone/>
            </a:pPr>
            <a:r>
              <a:rPr lang="fr-FR" sz="1000" dirty="0">
                <a:latin typeface="Arial Rounded MT Bold" pitchFamily="34" charset="0"/>
              </a:rPr>
              <a:t>Il reste encore, beaucoup de chemin à parcourir pour donner aux Andelys, le club de tennis de table qu’une telle ville est en droit d’avoir.</a:t>
            </a:r>
          </a:p>
          <a:p>
            <a:pPr marL="0" indent="0">
              <a:buNone/>
            </a:pPr>
            <a:r>
              <a:rPr lang="fr-FR" sz="1000" dirty="0">
                <a:latin typeface="Arial Rounded MT Bold" pitchFamily="34" charset="0"/>
              </a:rPr>
              <a:t>Et à ce titre un grand merci à la municipalité des Andelys (par l’intermédiaire de Madame Barbey Maryvonne) qui nous aide à avancer.</a:t>
            </a:r>
          </a:p>
          <a:p>
            <a:pPr marL="0" indent="0">
              <a:buNone/>
            </a:pPr>
            <a:r>
              <a:rPr lang="fr-FR" sz="1000" dirty="0">
                <a:latin typeface="Arial Rounded MT Bold" pitchFamily="34" charset="0"/>
              </a:rPr>
              <a:t>N’oublions pas Robert Chéreau, grâce auquel, la section tennis de table existe. Merci Robert</a:t>
            </a:r>
            <a:r>
              <a:rPr lang="fr-FR" sz="1000" dirty="0" smtClean="0">
                <a:latin typeface="Arial Rounded MT Bold" pitchFamily="34" charset="0"/>
              </a:rPr>
              <a:t>.</a:t>
            </a:r>
          </a:p>
          <a:p>
            <a:pPr marL="0" indent="0">
              <a:buNone/>
            </a:pPr>
            <a:endParaRPr lang="fr-FR" sz="1000" dirty="0">
              <a:latin typeface="Arial Rounded MT Bold" pitchFamily="34" charset="0"/>
            </a:endParaRPr>
          </a:p>
          <a:p>
            <a:pPr marL="0" indent="0">
              <a:buNone/>
            </a:pPr>
            <a:r>
              <a:rPr lang="fr-FR" sz="1000" dirty="0">
                <a:latin typeface="Arial Rounded MT Bold" pitchFamily="34" charset="0"/>
              </a:rPr>
              <a:t>Dernière minute et une surprenante démission de Jean-Michel Barthélémy, </a:t>
            </a:r>
            <a:r>
              <a:rPr lang="fr-FR" sz="1000" dirty="0" smtClean="0">
                <a:latin typeface="Arial Rounded MT Bold" pitchFamily="34" charset="0"/>
              </a:rPr>
              <a:t>incompréhensible (voir diapo 5).</a:t>
            </a:r>
            <a:endParaRPr lang="fr-FR" sz="1000" dirty="0">
              <a:latin typeface="Arial Rounded MT Bold" pitchFamily="34" charset="0"/>
            </a:endParaRPr>
          </a:p>
          <a:p>
            <a:pPr marL="0" indent="0">
              <a:buNone/>
            </a:pPr>
            <a:r>
              <a:rPr lang="fr-FR" sz="1000" dirty="0">
                <a:latin typeface="Arial Rounded MT Bold" pitchFamily="34" charset="0"/>
              </a:rPr>
              <a:t>Nous avons appris, avec regret, le désir de Gilles Doubleau, de nous quitter. Je pense qu’avec Jean-Michel, nous ne manquerons pas de les rencontrer dans le cadre d’une compétition de tennis de table sous d’autres couleurs</a:t>
            </a:r>
            <a:r>
              <a:rPr lang="fr-FR" sz="1000" dirty="0" smtClean="0">
                <a:latin typeface="Arial Rounded MT Bold" pitchFamily="34" charset="0"/>
              </a:rPr>
              <a:t>.</a:t>
            </a:r>
          </a:p>
          <a:p>
            <a:pPr marL="0" indent="0">
              <a:buNone/>
            </a:pPr>
            <a:r>
              <a:rPr lang="fr-FR" sz="1000" dirty="0" smtClean="0">
                <a:latin typeface="Arial Rounded MT Bold" pitchFamily="34" charset="0"/>
              </a:rPr>
              <a:t> </a:t>
            </a:r>
            <a:r>
              <a:rPr lang="fr-FR" sz="1000" dirty="0">
                <a:latin typeface="Arial Rounded MT Bold" pitchFamily="34" charset="0"/>
              </a:rPr>
              <a:t>Dommage.</a:t>
            </a:r>
          </a:p>
          <a:p>
            <a:pPr marL="0" indent="0">
              <a:buNone/>
            </a:pPr>
            <a:endParaRPr lang="fr-FR" sz="1000" dirty="0">
              <a:latin typeface="Arial Rounded MT Bold" pitchFamily="34" charset="0"/>
            </a:endParaRPr>
          </a:p>
        </p:txBody>
      </p:sp>
      <p:sp>
        <p:nvSpPr>
          <p:cNvPr id="4" name="Parchemin horizontal 3"/>
          <p:cNvSpPr/>
          <p:nvPr/>
        </p:nvSpPr>
        <p:spPr>
          <a:xfrm>
            <a:off x="1259632" y="-1819"/>
            <a:ext cx="6624736" cy="1432322"/>
          </a:xfrm>
          <a:prstGeom prst="horizontalScroll">
            <a:avLst>
              <a:gd name="adj" fmla="val 18076"/>
            </a:avLst>
          </a:prstGeom>
          <a:noFill/>
          <a:ln w="12700">
            <a:solidFill>
              <a:schemeClr val="tx1"/>
            </a:solidFill>
          </a:ln>
        </p:spPr>
        <p:txBody>
          <a:bodyPr wrap="square" lIns="91440" tIns="45720" rIns="91440" bIns="45720">
            <a:spAutoFit/>
          </a:bodyPr>
          <a:lstStyle/>
          <a:p>
            <a:pPr algn="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 </a:t>
            </a:r>
            <a:r>
              <a:rPr lang="fr-FR" sz="5400" b="1" dirty="0" smtClean="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rPr>
              <a:t>mot</a:t>
            </a: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du </a:t>
            </a:r>
            <a:r>
              <a:rPr lang="fr-FR" sz="5400" b="1" dirty="0" smtClean="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rPr>
              <a:t>Président</a:t>
            </a:r>
            <a:endParaRPr lang="fr-FR" sz="5400" b="1" dirty="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endParaRPr>
          </a:p>
        </p:txBody>
      </p:sp>
    </p:spTree>
    <p:extLst>
      <p:ext uri="{BB962C8B-B14F-4D97-AF65-F5344CB8AC3E}">
        <p14:creationId xmlns:p14="http://schemas.microsoft.com/office/powerpoint/2010/main" val="2136135747"/>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3" y="1412776"/>
            <a:ext cx="3460435"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fr-FR" sz="1400" dirty="0" smtClean="0">
                <a:solidFill>
                  <a:srgbClr val="FF0000"/>
                </a:solidFill>
              </a:rPr>
              <a:t>Sur </a:t>
            </a:r>
            <a:r>
              <a:rPr lang="fr-FR" sz="1400" dirty="0">
                <a:solidFill>
                  <a:srgbClr val="FF0000"/>
                </a:solidFill>
              </a:rPr>
              <a:t>la saison 2011-2012, 39 licenciés contre 43 la saison dernière </a:t>
            </a:r>
            <a:r>
              <a:rPr lang="fr-FR" sz="1400" dirty="0" smtClean="0"/>
              <a:t>:</a:t>
            </a:r>
          </a:p>
          <a:p>
            <a:pPr lvl="0"/>
            <a:r>
              <a:rPr lang="fr-FR" sz="1400" dirty="0"/>
              <a:t/>
            </a:r>
            <a:br>
              <a:rPr lang="fr-FR" sz="1400" dirty="0"/>
            </a:br>
            <a:r>
              <a:rPr lang="fr-FR" sz="1400" dirty="0"/>
              <a:t>32 Traditionnelles et 7 promotionnelles.</a:t>
            </a:r>
            <a:br>
              <a:rPr lang="fr-FR" sz="1400" dirty="0"/>
            </a:br>
            <a:r>
              <a:rPr lang="fr-FR" sz="1400" dirty="0"/>
              <a:t>17 jeunes, moins de 18 ans.</a:t>
            </a:r>
            <a:br>
              <a:rPr lang="fr-FR" sz="1400" dirty="0"/>
            </a:br>
            <a:r>
              <a:rPr lang="fr-FR" sz="1400" dirty="0"/>
              <a:t>6 Féminines.</a:t>
            </a:r>
            <a:br>
              <a:rPr lang="fr-FR" sz="1400" dirty="0"/>
            </a:br>
            <a:endParaRPr lang="fr-FR" sz="1400" dirty="0"/>
          </a:p>
          <a:p>
            <a:pPr lvl="0"/>
            <a:r>
              <a:rPr lang="fr-FR" sz="1400" dirty="0"/>
              <a:t>Participation à beaucoup de compétitions départementales et régionales, avec, à la clé, de bons résultats.</a:t>
            </a:r>
            <a:br>
              <a:rPr lang="fr-FR" sz="1400" dirty="0"/>
            </a:br>
            <a:endParaRPr lang="fr-FR" sz="1400" dirty="0"/>
          </a:p>
          <a:p>
            <a:pPr lvl="0"/>
            <a:r>
              <a:rPr lang="fr-FR" sz="1400" dirty="0"/>
              <a:t>Acquisition, grâce à nos 2 sponsors (Intermarché des Andelys et Contant Location de Gaillon) d’une trentaine de survêtements aux couleurs du C.S.Andelys. (Monsieur et Madame Monhay et Monsieur et Madame Contant)</a:t>
            </a:r>
            <a:br>
              <a:rPr lang="fr-FR" sz="1400" dirty="0"/>
            </a:br>
            <a:endParaRPr lang="fr-FR" sz="1400" dirty="0"/>
          </a:p>
          <a:p>
            <a:pPr lvl="0"/>
            <a:r>
              <a:rPr lang="fr-FR" sz="1400" dirty="0"/>
              <a:t>Projet d’organisation d’un tournoi d’automne, National, les 29 et 30 Septembre 2012.</a:t>
            </a:r>
            <a:br>
              <a:rPr lang="fr-FR" sz="1400" dirty="0"/>
            </a:br>
            <a:r>
              <a:rPr lang="fr-FR" sz="1400" dirty="0"/>
              <a:t>Achat de chemisettes et shorts pour les différentes équipes.</a:t>
            </a:r>
            <a:endParaRPr lang="fr-FR" sz="1400" dirty="0"/>
          </a:p>
          <a:p>
            <a:pPr lvl="0"/>
            <a:endParaRPr lang="fr-FR" sz="1400" dirty="0"/>
          </a:p>
        </p:txBody>
      </p:sp>
      <p:sp>
        <p:nvSpPr>
          <p:cNvPr id="3" name="Rectangle 2"/>
          <p:cNvSpPr/>
          <p:nvPr/>
        </p:nvSpPr>
        <p:spPr>
          <a:xfrm>
            <a:off x="5004957" y="1412776"/>
            <a:ext cx="3167443"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endParaRPr lang="fr-FR" sz="1400" dirty="0" smtClean="0"/>
          </a:p>
          <a:p>
            <a:pPr lvl="0"/>
            <a:r>
              <a:rPr lang="fr-FR" sz="1400" dirty="0" smtClean="0"/>
              <a:t>Partenariat </a:t>
            </a:r>
            <a:r>
              <a:rPr lang="fr-FR" sz="1400" dirty="0"/>
              <a:t>avec le magasin Multiset de Rouen. (Patrick Salinas)</a:t>
            </a:r>
            <a:br>
              <a:rPr lang="fr-FR" sz="1400" dirty="0"/>
            </a:br>
            <a:endParaRPr lang="fr-FR" sz="1400" dirty="0" smtClean="0"/>
          </a:p>
          <a:p>
            <a:pPr lvl="0"/>
            <a:r>
              <a:rPr lang="fr-FR" sz="1400" dirty="0" smtClean="0"/>
              <a:t>Convention </a:t>
            </a:r>
            <a:r>
              <a:rPr lang="fr-FR" sz="1400" dirty="0"/>
              <a:t>de mise à disposition aux scolaires du collège Rosa Parks.</a:t>
            </a:r>
            <a:br>
              <a:rPr lang="fr-FR" sz="1400" dirty="0"/>
            </a:br>
            <a:endParaRPr lang="fr-FR" sz="1400" dirty="0"/>
          </a:p>
          <a:p>
            <a:pPr lvl="0"/>
            <a:r>
              <a:rPr lang="fr-FR" sz="1400" dirty="0"/>
              <a:t>Campagne en faveur du tennis de table Adapté.</a:t>
            </a:r>
            <a:br>
              <a:rPr lang="fr-FR" sz="1400" dirty="0"/>
            </a:br>
            <a:r>
              <a:rPr lang="fr-FR" sz="1400" dirty="0"/>
              <a:t>Participation d’un sportif aux championnats de France à Toulon du 21 au 24 Juin 2012, Journée du Sport Adapté le jeudi 12 Juillet2012 (Frédéric Revert) et inscription d’un tableau spécifique « Sport Adapté » au menu de notre tournoi.</a:t>
            </a:r>
            <a:br>
              <a:rPr lang="fr-FR" sz="1400" dirty="0"/>
            </a:br>
            <a:endParaRPr lang="fr-FR" sz="1400" dirty="0"/>
          </a:p>
          <a:p>
            <a:pPr lvl="0"/>
            <a:r>
              <a:rPr lang="fr-FR" sz="1400" dirty="0"/>
              <a:t>Mise à disposition par la Maison des Associations, de la salle Monet, pour notre Assemblée Générale et notre barbecue. (Gérard Lerate)</a:t>
            </a:r>
            <a:br>
              <a:rPr lang="fr-FR" sz="1400" dirty="0"/>
            </a:br>
            <a:endParaRPr lang="fr-FR" sz="1400" dirty="0"/>
          </a:p>
          <a:p>
            <a:pPr lvl="0"/>
            <a:r>
              <a:rPr lang="fr-FR" sz="1400" dirty="0"/>
              <a:t>Rapprochement constructif avec la mairie des Andelys (Maryvonne Barbey)</a:t>
            </a:r>
            <a:endParaRPr lang="fr-FR" sz="1400" dirty="0"/>
          </a:p>
        </p:txBody>
      </p:sp>
      <p:sp>
        <p:nvSpPr>
          <p:cNvPr id="4" name="Rectangle 3"/>
          <p:cNvSpPr/>
          <p:nvPr/>
        </p:nvSpPr>
        <p:spPr>
          <a:xfrm>
            <a:off x="2915816" y="188640"/>
            <a:ext cx="3460435"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cap="none" spc="0" dirty="0" smtClean="0">
                <a:ln/>
                <a:solidFill>
                  <a:schemeClr val="accent3"/>
                </a:solidFill>
                <a:effectLst/>
              </a:rPr>
              <a:t>Bilan moral</a:t>
            </a:r>
            <a:endParaRPr lang="fr-FR" sz="5400" b="1" cap="none" spc="0" dirty="0">
              <a:ln/>
              <a:solidFill>
                <a:schemeClr val="accent3"/>
              </a:solidFill>
              <a:effectLst/>
            </a:endParaRPr>
          </a:p>
        </p:txBody>
      </p:sp>
    </p:spTree>
    <p:extLst>
      <p:ext uri="{BB962C8B-B14F-4D97-AF65-F5344CB8AC3E}">
        <p14:creationId xmlns:p14="http://schemas.microsoft.com/office/powerpoint/2010/main" val="1079497661"/>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ln cmpd="thinThick">
            <a:solidFill>
              <a:schemeClr val="accent2"/>
            </a:solidFill>
          </a:ln>
        </p:spPr>
        <p:txBody>
          <a:bodyPr>
            <a:normAutofit fontScale="25000" lnSpcReduction="20000"/>
          </a:bodyPr>
          <a:lstStyle/>
          <a:p>
            <a:endParaRPr lang="fr-FR" dirty="0"/>
          </a:p>
          <a:p>
            <a:r>
              <a:rPr lang="fr-FR" sz="3600" dirty="0"/>
              <a:t> </a:t>
            </a:r>
            <a:r>
              <a:rPr lang="fr-FR" sz="5600" b="1" i="1" dirty="0">
                <a:solidFill>
                  <a:srgbClr val="FF0000"/>
                </a:solidFill>
              </a:rPr>
              <a:t>Club Sportif des Andelys </a:t>
            </a:r>
            <a:endParaRPr lang="fr-FR" sz="5600" dirty="0">
              <a:solidFill>
                <a:srgbClr val="FF0000"/>
              </a:solidFill>
            </a:endParaRPr>
          </a:p>
          <a:p>
            <a:r>
              <a:rPr lang="fr-FR" sz="5600" b="1" dirty="0">
                <a:solidFill>
                  <a:srgbClr val="FF0000"/>
                </a:solidFill>
              </a:rPr>
              <a:t>SECTION : CSA TENNIS DE TABLE </a:t>
            </a:r>
            <a:endParaRPr lang="fr-FR" sz="5600" dirty="0">
              <a:solidFill>
                <a:srgbClr val="FF0000"/>
              </a:solidFill>
            </a:endParaRPr>
          </a:p>
          <a:p>
            <a:r>
              <a:rPr lang="fr-FR" sz="5600" b="1" dirty="0">
                <a:solidFill>
                  <a:srgbClr val="FF0000"/>
                </a:solidFill>
              </a:rPr>
              <a:t>NOMBRE DE LICENCIES HOMMES DE + 18 ANS : 20 </a:t>
            </a:r>
            <a:endParaRPr lang="fr-FR" sz="5600" dirty="0">
              <a:solidFill>
                <a:srgbClr val="FF0000"/>
              </a:solidFill>
            </a:endParaRPr>
          </a:p>
          <a:p>
            <a:r>
              <a:rPr lang="fr-FR" sz="5600" b="1" dirty="0">
                <a:solidFill>
                  <a:srgbClr val="FF0000"/>
                </a:solidFill>
              </a:rPr>
              <a:t>NOMBRE DE LICENCIES FEMMES DE + 18 ANS : 2 </a:t>
            </a:r>
            <a:endParaRPr lang="fr-FR" sz="5600" dirty="0">
              <a:solidFill>
                <a:srgbClr val="FF0000"/>
              </a:solidFill>
            </a:endParaRPr>
          </a:p>
          <a:p>
            <a:r>
              <a:rPr lang="fr-FR" sz="5600" b="1" dirty="0">
                <a:solidFill>
                  <a:srgbClr val="FF0000"/>
                </a:solidFill>
              </a:rPr>
              <a:t>NOMBRE DE LICENCIES HOMMES DE - 18 ANS : 13 </a:t>
            </a:r>
            <a:endParaRPr lang="fr-FR" sz="5600" dirty="0">
              <a:solidFill>
                <a:srgbClr val="FF0000"/>
              </a:solidFill>
            </a:endParaRPr>
          </a:p>
          <a:p>
            <a:r>
              <a:rPr lang="fr-FR" sz="5600" b="1" dirty="0">
                <a:solidFill>
                  <a:srgbClr val="FF0000"/>
                </a:solidFill>
              </a:rPr>
              <a:t>NOMBRE DE LICENCIES FEMMES DE - 18 ANS : 4 </a:t>
            </a:r>
            <a:endParaRPr lang="fr-FR" sz="5600" dirty="0">
              <a:solidFill>
                <a:srgbClr val="FF0000"/>
              </a:solidFill>
            </a:endParaRPr>
          </a:p>
          <a:p>
            <a:r>
              <a:rPr lang="fr-FR" sz="5600" b="1" dirty="0">
                <a:solidFill>
                  <a:srgbClr val="FF0000"/>
                </a:solidFill>
              </a:rPr>
              <a:t>NOMBRE DE BENEVOLES ET DIRIGEANTS : 5 </a:t>
            </a:r>
            <a:endParaRPr lang="fr-FR" sz="5600" dirty="0">
              <a:solidFill>
                <a:srgbClr val="FF0000"/>
              </a:solidFill>
            </a:endParaRPr>
          </a:p>
          <a:p>
            <a:r>
              <a:rPr lang="fr-FR" sz="5600" b="1" dirty="0">
                <a:solidFill>
                  <a:srgbClr val="FF0000"/>
                </a:solidFill>
              </a:rPr>
              <a:t>TOTAL : 39 </a:t>
            </a:r>
            <a:endParaRPr lang="fr-FR" sz="5600" b="1" dirty="0" smtClean="0">
              <a:solidFill>
                <a:srgbClr val="FF0000"/>
              </a:solidFill>
            </a:endParaRPr>
          </a:p>
          <a:p>
            <a:endParaRPr lang="fr-FR" sz="5600" dirty="0"/>
          </a:p>
          <a:p>
            <a:r>
              <a:rPr lang="fr-FR" sz="5600" b="1" dirty="0"/>
              <a:t>RAPPORT D’ACTIVITES SAISON 2011/2012 </a:t>
            </a:r>
            <a:endParaRPr lang="fr-FR" sz="5600" dirty="0"/>
          </a:p>
          <a:p>
            <a:r>
              <a:rPr lang="fr-FR" sz="5600" dirty="0"/>
              <a:t>. </a:t>
            </a:r>
            <a:r>
              <a:rPr lang="fr-FR" sz="5600" b="1" dirty="0">
                <a:solidFill>
                  <a:srgbClr val="FF0000"/>
                </a:solidFill>
              </a:rPr>
              <a:t>Championnat par équipes</a:t>
            </a:r>
            <a:r>
              <a:rPr lang="fr-FR" sz="5600" b="1" dirty="0"/>
              <a:t> : </a:t>
            </a:r>
            <a:endParaRPr lang="fr-FR" sz="5600" dirty="0"/>
          </a:p>
          <a:p>
            <a:r>
              <a:rPr lang="fr-FR" sz="5600" b="1" dirty="0"/>
              <a:t>Equipe 1 : </a:t>
            </a:r>
            <a:endParaRPr lang="fr-FR" sz="5600" dirty="0"/>
          </a:p>
          <a:p>
            <a:r>
              <a:rPr lang="fr-FR" sz="5600" dirty="0"/>
              <a:t>En D1, en première phase, descente en D2, lors de la deuxième phase et remontée en Départemental 1, pour la saison prochaine. </a:t>
            </a:r>
          </a:p>
          <a:p>
            <a:r>
              <a:rPr lang="fr-FR" sz="5600" b="1" dirty="0"/>
              <a:t>Equipe 2 : </a:t>
            </a:r>
            <a:endParaRPr lang="fr-FR" sz="5600" dirty="0"/>
          </a:p>
          <a:p>
            <a:r>
              <a:rPr lang="fr-FR" sz="5600" dirty="0"/>
              <a:t>L’objectif était le maintien en Départemental 3, objectif atteint. </a:t>
            </a:r>
          </a:p>
          <a:p>
            <a:endParaRPr lang="fr-FR" sz="3600" dirty="0"/>
          </a:p>
          <a:p>
            <a:endParaRPr lang="fr-FR" sz="3600" dirty="0"/>
          </a:p>
          <a:p>
            <a:endParaRPr lang="fr-FR" dirty="0"/>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1032768281"/>
              </p:ext>
            </p:extLst>
          </p:nvPr>
        </p:nvGraphicFramePr>
        <p:xfrm>
          <a:off x="5004048" y="2204864"/>
          <a:ext cx="3524200" cy="3337560"/>
        </p:xfrm>
        <a:graphic>
          <a:graphicData uri="http://schemas.openxmlformats.org/drawingml/2006/table">
            <a:tbl>
              <a:tblPr firstRow="1" bandRow="1">
                <a:tableStyleId>{073A0DAA-6AF3-43AB-8588-CEC1D06C72B9}</a:tableStyleId>
              </a:tblPr>
              <a:tblGrid>
                <a:gridCol w="2228056"/>
                <a:gridCol w="1296144"/>
              </a:tblGrid>
              <a:tr h="370840">
                <a:tc gridSpan="2">
                  <a:txBody>
                    <a:bodyPr/>
                    <a:lstStyle/>
                    <a:p>
                      <a:pPr algn="ctr"/>
                      <a:r>
                        <a:rPr lang="fr-FR" dirty="0" smtClean="0"/>
                        <a:t>Saison 2011-2012</a:t>
                      </a:r>
                      <a:endParaRPr lang="fr-FR"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Hommes plus de 18</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20</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Femmes plus de 18</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2</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Hommes moins de 18</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13</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Femmes moins de 18</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4</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Dirigeants</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5</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Promotionnelle</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7</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Traditionnelle</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32</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r>
                        <a:rPr lang="fr-FR" dirty="0" smtClean="0"/>
                        <a:t>TOTAL</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fr-FR" dirty="0" smtClean="0"/>
                        <a:t>39</a:t>
                      </a:r>
                      <a:endParaRPr lang="fr-FR"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bl>
          </a:graphicData>
        </a:graphic>
      </p:graphicFrame>
      <p:sp>
        <p:nvSpPr>
          <p:cNvPr id="8" name="Rectangle 7"/>
          <p:cNvSpPr/>
          <p:nvPr/>
        </p:nvSpPr>
        <p:spPr>
          <a:xfrm>
            <a:off x="899592" y="404664"/>
            <a:ext cx="7776864" cy="923330"/>
          </a:xfrm>
          <a:prstGeom prst="rect">
            <a:avLst/>
          </a:prstGeom>
          <a:noFill/>
          <a:scene3d>
            <a:camera prst="isometricOffAxis1Right"/>
            <a:lightRig rig="threePt" dir="t"/>
          </a:scene3d>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Bilan sportif </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9545028"/>
      </p:ext>
    </p:extLst>
  </p:cSld>
  <p:clrMapOvr>
    <a:masterClrMapping/>
  </p:clrMapOvr>
  <mc:AlternateContent xmlns:mc="http://schemas.openxmlformats.org/markup-compatibility/2006">
    <mc:Choice xmlns:p14="http://schemas.microsoft.com/office/powerpoint/2010/main" Requires="p14">
      <p:transition spd="slow" p14:dur="2000" advTm="6073">
        <p14:prism isContent="1"/>
        <p:sndAc>
          <p:stSnd>
            <p:snd r:embed="rId2" name="camera.wav"/>
          </p:stSnd>
        </p:sndAc>
      </p:transition>
    </mc:Choice>
    <mc:Fallback>
      <p:transition spd="slow" advTm="6073">
        <p:fade/>
        <p:sndAc>
          <p:stSnd>
            <p:snd r:embed="rId2"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1330</Words>
  <Application>Microsoft Office PowerPoint</Application>
  <PresentationFormat>Affichage à l'écran (4:3)</PresentationFormat>
  <Paragraphs>184</Paragraphs>
  <Slides>16</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Thème Office</vt:lpstr>
      <vt:lpstr>Adobe Acrobat Document</vt:lpstr>
      <vt:lpstr>Archives 2011-2012</vt:lpstr>
      <vt:lpstr>Le bureau au 31 août 2011</vt:lpstr>
      <vt:lpstr>Les effectifs et progressions au  10 juin 2012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Archives 2011-2012</dc:title>
  <dc:creator>Jimmy</dc:creator>
  <cp:lastModifiedBy>Jimmy</cp:lastModifiedBy>
  <cp:revision>28</cp:revision>
  <dcterms:created xsi:type="dcterms:W3CDTF">2012-09-04T07:45:03Z</dcterms:created>
  <dcterms:modified xsi:type="dcterms:W3CDTF">2012-10-25T13:00:48Z</dcterms:modified>
</cp:coreProperties>
</file>